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1"/>
  </p:notesMasterIdLst>
  <p:sldIdLst>
    <p:sldId id="256" r:id="rId2"/>
    <p:sldId id="288" r:id="rId3"/>
    <p:sldId id="338" r:id="rId4"/>
    <p:sldId id="347" r:id="rId5"/>
    <p:sldId id="341" r:id="rId6"/>
    <p:sldId id="257" r:id="rId7"/>
    <p:sldId id="279" r:id="rId8"/>
    <p:sldId id="340" r:id="rId9"/>
    <p:sldId id="350" r:id="rId10"/>
    <p:sldId id="268" r:id="rId11"/>
    <p:sldId id="258" r:id="rId12"/>
    <p:sldId id="286" r:id="rId13"/>
    <p:sldId id="336" r:id="rId14"/>
    <p:sldId id="337" r:id="rId15"/>
    <p:sldId id="342" r:id="rId16"/>
    <p:sldId id="343" r:id="rId17"/>
    <p:sldId id="351" r:id="rId18"/>
    <p:sldId id="300" r:id="rId19"/>
    <p:sldId id="328" r:id="rId20"/>
    <p:sldId id="263" r:id="rId21"/>
    <p:sldId id="344" r:id="rId22"/>
    <p:sldId id="330" r:id="rId23"/>
    <p:sldId id="327" r:id="rId24"/>
    <p:sldId id="322" r:id="rId25"/>
    <p:sldId id="319" r:id="rId26"/>
    <p:sldId id="314" r:id="rId27"/>
    <p:sldId id="335" r:id="rId28"/>
    <p:sldId id="345" r:id="rId29"/>
    <p:sldId id="34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813DF-00BD-4B5E-885C-710889F87A09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BF465-9072-40F5-B4EA-6F818C1A27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582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BF465-9072-40F5-B4EA-6F818C1A27A1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3060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935D-905B-4899-BE46-B4D72AFBB752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73DB-A985-4F73-A0C8-F8ACA33560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523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935D-905B-4899-BE46-B4D72AFBB752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73DB-A985-4F73-A0C8-F8ACA33560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039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935D-905B-4899-BE46-B4D72AFBB752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73DB-A985-4F73-A0C8-F8ACA33560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803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935D-905B-4899-BE46-B4D72AFBB752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73DB-A985-4F73-A0C8-F8ACA33560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655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935D-905B-4899-BE46-B4D72AFBB752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73DB-A985-4F73-A0C8-F8ACA33560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156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935D-905B-4899-BE46-B4D72AFBB752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73DB-A985-4F73-A0C8-F8ACA33560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524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935D-905B-4899-BE46-B4D72AFBB752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73DB-A985-4F73-A0C8-F8ACA33560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854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935D-905B-4899-BE46-B4D72AFBB752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73DB-A985-4F73-A0C8-F8ACA33560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270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935D-905B-4899-BE46-B4D72AFBB752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73DB-A985-4F73-A0C8-F8ACA33560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218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935D-905B-4899-BE46-B4D72AFBB752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73DB-A985-4F73-A0C8-F8ACA33560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241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935D-905B-4899-BE46-B4D72AFBB752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73DB-A985-4F73-A0C8-F8ACA33560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218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935D-905B-4899-BE46-B4D72AFBB752}" type="datetimeFigureOut">
              <a:rPr lang="en-IN" smtClean="0"/>
              <a:t>06/11/2024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B73DB-A985-4F73-A0C8-F8ACA33560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6453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2F8BF5-8C86-174D-BD8E-449A0A5667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79" b="14248"/>
          <a:stretch/>
        </p:blipFill>
        <p:spPr>
          <a:xfrm>
            <a:off x="2312895" y="0"/>
            <a:ext cx="6759388" cy="67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53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19D7D3-919A-8A46-259D-975241358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957" y="1448766"/>
            <a:ext cx="3218833" cy="4735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446AD-BB6F-FC57-233E-642158FBE8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537" b="32521"/>
          <a:stretch/>
        </p:blipFill>
        <p:spPr>
          <a:xfrm>
            <a:off x="339048" y="2003461"/>
            <a:ext cx="4051838" cy="3477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D6067-31B0-3650-5029-A91F10E82295}"/>
              </a:ext>
            </a:extLst>
          </p:cNvPr>
          <p:cNvSpPr txBox="1"/>
          <p:nvPr/>
        </p:nvSpPr>
        <p:spPr>
          <a:xfrm>
            <a:off x="1565185" y="412005"/>
            <a:ext cx="9061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rgbClr val="FF0000"/>
                </a:solidFill>
              </a:rPr>
              <a:t>     (B) Dr Vajpayee to Shri AB Vajpayee Jee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63465-6C5D-689F-3246-A337C2F8D5FC}"/>
              </a:ext>
            </a:extLst>
          </p:cNvPr>
          <p:cNvSpPr txBox="1"/>
          <p:nvPr/>
        </p:nvSpPr>
        <p:spPr>
          <a:xfrm>
            <a:off x="4510714" y="1726191"/>
            <a:ext cx="426341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3200" dirty="0"/>
              <a:t>Please Share your experience with Shri Atal Bihari  Vajpayee Jee ?</a:t>
            </a:r>
          </a:p>
          <a:p>
            <a:r>
              <a:rPr lang="en-IN" sz="3200" dirty="0"/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3200" dirty="0"/>
              <a:t>Is there anything that inspired you the most from his life?</a:t>
            </a:r>
          </a:p>
        </p:txBody>
      </p:sp>
    </p:spTree>
    <p:extLst>
      <p:ext uri="{BB962C8B-B14F-4D97-AF65-F5344CB8AC3E}">
        <p14:creationId xmlns:p14="http://schemas.microsoft.com/office/powerpoint/2010/main" val="361784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372F4-E016-C313-31CA-3840B91CC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633" y="404236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Your memorable day in India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What is the most important thing that you miss in Australia?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184E9E-4175-7852-E28A-0DDA5FFCE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364" y="306068"/>
            <a:ext cx="9536081" cy="373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94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58D30-CC69-1F5E-8BC8-78D87AD78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05" y="438614"/>
            <a:ext cx="11713395" cy="1200329"/>
          </a:xfrm>
        </p:spPr>
        <p:txBody>
          <a:bodyPr/>
          <a:lstStyle/>
          <a:p>
            <a:pPr marL="0" indent="0">
              <a:buNone/>
            </a:pPr>
            <a:r>
              <a:rPr lang="en-IN" sz="3600" dirty="0">
                <a:solidFill>
                  <a:srgbClr val="FFFF00"/>
                </a:solidFill>
              </a:rPr>
              <a:t>(3) What could be the reasons for corneal ectasia post keratoplasty in keratoconus cases?</a:t>
            </a:r>
          </a:p>
          <a:p>
            <a:pPr marL="0" indent="0">
              <a:buNone/>
            </a:pPr>
            <a:endParaRPr lang="en-IN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1B2DB7D-6EE2-434C-C588-BC4A7A9E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4" t="28962" r="26670" b="19322"/>
          <a:stretch/>
        </p:blipFill>
        <p:spPr>
          <a:xfrm>
            <a:off x="6010500" y="2180093"/>
            <a:ext cx="6017113" cy="3842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264193-70C2-8F48-EA3D-F2E8F9658A51}"/>
              </a:ext>
            </a:extLst>
          </p:cNvPr>
          <p:cNvSpPr txBox="1"/>
          <p:nvPr/>
        </p:nvSpPr>
        <p:spPr>
          <a:xfrm>
            <a:off x="164387" y="1951672"/>
            <a:ext cx="57124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IN" dirty="0"/>
              <a:t> </a:t>
            </a:r>
            <a:r>
              <a:rPr lang="en-IN" sz="2800" dirty="0"/>
              <a:t>Progression of corneal thinning in the host periphery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IN" sz="28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IN" sz="2800" dirty="0"/>
              <a:t> Genetics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IN" sz="28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IN" sz="2800" dirty="0"/>
              <a:t> Inflammatory process?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5862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7F57-6D3C-B8B0-9FC5-57F17B59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716" y="30878"/>
            <a:ext cx="9695330" cy="1325563"/>
          </a:xfrm>
        </p:spPr>
        <p:txBody>
          <a:bodyPr>
            <a:normAutofit/>
          </a:bodyPr>
          <a:lstStyle/>
          <a:p>
            <a:pPr algn="ctr"/>
            <a:r>
              <a:rPr lang="sv-SE" dirty="0"/>
              <a:t>Tuck in’ lamellar keratoplasty (TILK) 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4C770-864D-EB84-B549-AC704284E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51" y="4083951"/>
            <a:ext cx="2837524" cy="2589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31C6A-4DFC-1711-F5D5-FA2BE9299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92" y="1264344"/>
            <a:ext cx="3237242" cy="2590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5DB569-984F-4FAE-BADE-5AC906FFE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941" y="1998642"/>
            <a:ext cx="7222571" cy="41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93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E096F-C7AC-ADBA-434A-7ACA6181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30" y="1156823"/>
            <a:ext cx="10515600" cy="5181351"/>
          </a:xfrm>
        </p:spPr>
        <p:txBody>
          <a:bodyPr/>
          <a:lstStyle/>
          <a:p>
            <a:r>
              <a:rPr lang="en-IN" dirty="0"/>
              <a:t>Indications for </a:t>
            </a:r>
            <a:r>
              <a:rPr lang="sv-SE" dirty="0">
                <a:solidFill>
                  <a:srgbClr val="FFFF00"/>
                </a:solidFill>
              </a:rPr>
              <a:t>Tuck in’ lamellar keratoplasty </a:t>
            </a:r>
            <a:r>
              <a:rPr lang="sv-SE" dirty="0"/>
              <a:t>(TILK) </a:t>
            </a:r>
          </a:p>
          <a:p>
            <a:endParaRPr lang="sv-SE" dirty="0"/>
          </a:p>
          <a:p>
            <a:r>
              <a:rPr lang="en-IN" dirty="0"/>
              <a:t>What is the advantage of tuck-in lamellar keratoplasty over the conventional K-</a:t>
            </a:r>
            <a:r>
              <a:rPr lang="en-IN" dirty="0" err="1"/>
              <a:t>plasty</a:t>
            </a:r>
            <a:r>
              <a:rPr lang="en-IN" dirty="0"/>
              <a:t>?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How it is done??</a:t>
            </a:r>
            <a:r>
              <a:rPr lang="en-IN" dirty="0"/>
              <a:t> (procedure)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83ECDD-0024-62CF-FFE8-70C4328D6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312" y="2656470"/>
            <a:ext cx="5517358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8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5CAC2-1D88-129B-C4EA-CF9D88A33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54" y="231561"/>
            <a:ext cx="10515600" cy="1325563"/>
          </a:xfrm>
        </p:spPr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(c) Dr Rasik as Coolest Professor- How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1CA7AB-AE61-F8F0-DB04-4BD04CA98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336" y="1928366"/>
            <a:ext cx="6317732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FB12F3-3B27-055C-00F8-1D77CF974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365" y="1304817"/>
            <a:ext cx="3154916" cy="48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58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D3F2-A25E-7580-6BE5-3C066DDD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26" y="488416"/>
            <a:ext cx="10515600" cy="1325563"/>
          </a:xfrm>
        </p:spPr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What is this 80-20 mantra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7DB838-5E86-D093-1364-5C04C80D7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1476" b="10204"/>
          <a:stretch/>
        </p:blipFill>
        <p:spPr>
          <a:xfrm>
            <a:off x="6539769" y="202372"/>
            <a:ext cx="4998109" cy="63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87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8C70-0376-3644-0131-6593A78D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53" y="15391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(4) Cataract post LASIK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6D77CA-48CB-DEFF-ABAB-EFD56FB8A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5" y="1323659"/>
            <a:ext cx="4655518" cy="261872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12E8CE-502E-1817-0763-E0D7A65BE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535" y="1287551"/>
            <a:ext cx="5113106" cy="2553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7AED47-5332-53DC-AD71-0ECD902EA3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2" y="4085355"/>
            <a:ext cx="4655518" cy="2618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39F9D-D0A3-B379-FAB5-1374BF3FB7A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35" y="3942388"/>
            <a:ext cx="5185025" cy="274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4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D7223-C19D-4170-937F-CB1DA5004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Cataract post LASIK</a:t>
            </a:r>
            <a:endParaRPr lang="en-IN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CA24B-4798-4BFA-8EAB-B8C03E017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449"/>
          </a:xfrm>
        </p:spPr>
        <p:txBody>
          <a:bodyPr>
            <a:normAutofit fontScale="92500" lnSpcReduction="10000"/>
          </a:bodyPr>
          <a:lstStyle/>
          <a:p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sz="3600" dirty="0"/>
              <a:t>What will be the preferred method for  biometry  and which IOL formula is best in your practise?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sz="3600" dirty="0"/>
              <a:t>Which equipment do you use in your practice for accurate calculations of biometry?</a:t>
            </a:r>
          </a:p>
          <a:p>
            <a:pPr marL="0" indent="0">
              <a:buNone/>
            </a:pPr>
            <a:r>
              <a:rPr lang="en-IN" sz="3600" dirty="0"/>
              <a:t>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3600" dirty="0"/>
              <a:t>What will be your guru mantra for perfect emmetropia prediction.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N" sz="3600" dirty="0"/>
          </a:p>
          <a:p>
            <a:pPr marL="0" indent="0">
              <a:buNone/>
            </a:pPr>
            <a:endParaRPr lang="en-IN" sz="36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82107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ED253-1E81-9945-0735-7E17C7D9E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appropriate time for refraction after cataract surgery in these patients?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will you manage the refractive surprises?-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6593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6B853-0D38-C23F-3156-F720F64F2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01" y="365125"/>
            <a:ext cx="10515600" cy="1325563"/>
          </a:xfrm>
        </p:spPr>
        <p:txBody>
          <a:bodyPr/>
          <a:lstStyle/>
          <a:p>
            <a:r>
              <a:rPr lang="en-IN" b="1" dirty="0">
                <a:solidFill>
                  <a:srgbClr val="FFFF00"/>
                </a:solidFill>
              </a:rPr>
              <a:t> (1) Walk in keratoconus patient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C189A-C1D5-F261-3A84-22A1B9B95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16" y="1530803"/>
            <a:ext cx="6764677" cy="4667250"/>
          </a:xfrm>
        </p:spPr>
        <p:txBody>
          <a:bodyPr>
            <a:normAutofit fontScale="92500" lnSpcReduction="10000"/>
          </a:bodyPr>
          <a:lstStyle/>
          <a:p>
            <a:endParaRPr lang="en-IN" dirty="0"/>
          </a:p>
          <a:p>
            <a:endParaRPr lang="en-IN" dirty="0"/>
          </a:p>
          <a:p>
            <a:r>
              <a:rPr lang="en-IN" b="1" dirty="0"/>
              <a:t>How to proceed for the various  treatment modalities</a:t>
            </a:r>
          </a:p>
          <a:p>
            <a:pPr marL="0" indent="0">
              <a:buNone/>
            </a:pPr>
            <a:endParaRPr lang="en-IN" b="1" dirty="0"/>
          </a:p>
          <a:p>
            <a:r>
              <a:rPr lang="en-US" b="1" dirty="0"/>
              <a:t>When will you plan for CXL in K-conus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When can contact lens trial be given after CXL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Take on Re-CXL </a:t>
            </a:r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87EBEE-7E3C-5094-0069-0F17B48E4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64" y="365125"/>
            <a:ext cx="3561708" cy="371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703A1-2141-B5B7-1D0C-F15929345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164" y="4078190"/>
            <a:ext cx="3637052" cy="268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7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CBB33-DF46-0576-04A0-B3037DA35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(d) POST GRADUATES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A8FFD-7686-47F2-2380-244BFB54C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43863" cy="4351338"/>
          </a:xfrm>
        </p:spPr>
        <p:txBody>
          <a:bodyPr/>
          <a:lstStyle/>
          <a:p>
            <a:r>
              <a:rPr lang="en-US" dirty="0"/>
              <a:t>What should be the must things every PG should  do and learn during there PGs tenure</a:t>
            </a:r>
          </a:p>
          <a:p>
            <a:endParaRPr lang="en-US" dirty="0"/>
          </a:p>
          <a:p>
            <a:pPr marL="0" indent="0">
              <a:buNone/>
            </a:pPr>
            <a:endParaRPr lang="en-IN" dirty="0"/>
          </a:p>
          <a:p>
            <a:r>
              <a:rPr lang="en-US" dirty="0"/>
              <a:t>What after PG ?? Pandora box Confused Mentor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D80B1-DE41-2B50-F0E2-29C79B31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063" y="1234439"/>
            <a:ext cx="5086625" cy="41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0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B3457-28F0-4D98-F4F3-1FD7B09CE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21" y="365125"/>
            <a:ext cx="11558427" cy="1325563"/>
          </a:xfrm>
        </p:spPr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Teaching and Research in INDIA – Suggestions ??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44A728-80AF-5FDD-C151-3AF924620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5225" y="2139156"/>
            <a:ext cx="47815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63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3469-DFFD-0DB5-428D-EBF4BA47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225826"/>
            <a:ext cx="10515600" cy="1325563"/>
          </a:xfrm>
        </p:spPr>
        <p:txBody>
          <a:bodyPr/>
          <a:lstStyle/>
          <a:p>
            <a:r>
              <a:rPr lang="en-IN" b="1" dirty="0">
                <a:solidFill>
                  <a:srgbClr val="FFFF00"/>
                </a:solidFill>
              </a:rPr>
              <a:t>(5) CATARACT POST REFRACTIVE SURGERY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6939FB-8300-2C56-3B80-2E02C11AF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80" y="1551389"/>
            <a:ext cx="7969038" cy="4535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2BA5ED-26C7-9554-635A-B29685F71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667" y="4763454"/>
            <a:ext cx="105165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60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6B78-3B22-0D76-D68C-6F118A55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1A677F1-AF87-EF7C-6246-25EEC0E3E640}"/>
              </a:ext>
            </a:extLst>
          </p:cNvPr>
          <p:cNvGraphicFramePr>
            <a:graphicFrameLocks/>
          </p:cNvGraphicFramePr>
          <p:nvPr/>
        </p:nvGraphicFramePr>
        <p:xfrm>
          <a:off x="838200" y="139110"/>
          <a:ext cx="10515600" cy="6579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172522004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57633435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070540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852410594"/>
                    </a:ext>
                  </a:extLst>
                </a:gridCol>
              </a:tblGrid>
              <a:tr h="840468">
                <a:tc>
                  <a:txBody>
                    <a:bodyPr/>
                    <a:lstStyle/>
                    <a:p>
                      <a:r>
                        <a:rPr lang="en-US" dirty="0"/>
                        <a:t>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SCENARIO I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SCENARIO I </a:t>
                      </a:r>
                      <a:r>
                        <a:rPr lang="en-US" dirty="0" err="1"/>
                        <a:t>I</a:t>
                      </a:r>
                      <a:endParaRPr lang="en-IN" dirty="0"/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SCENARIO III</a:t>
                      </a:r>
                      <a:endParaRPr lang="en-IN" dirty="0"/>
                    </a:p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731229"/>
                  </a:ext>
                </a:extLst>
              </a:tr>
              <a:tr h="8404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</a:t>
                      </a:r>
                      <a:r>
                        <a:rPr lang="en-IN" dirty="0"/>
                        <a:t>o. of cuts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04881"/>
                  </a:ext>
                </a:extLst>
              </a:tr>
              <a:tr h="8404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Corneal astigmatism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&lt;</a:t>
                      </a:r>
                      <a:r>
                        <a:rPr lang="en-IN" dirty="0"/>
                        <a:t>1D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D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553734"/>
                  </a:ext>
                </a:extLst>
              </a:tr>
              <a:tr h="8404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Central clear zone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4MM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3MM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&lt;3MM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05638"/>
                  </a:ext>
                </a:extLst>
              </a:tr>
              <a:tr h="840468">
                <a:tc>
                  <a:txBody>
                    <a:bodyPr/>
                    <a:lstStyle/>
                    <a:p>
                      <a:r>
                        <a:rPr lang="en-IN" dirty="0"/>
                        <a:t>Adjustment of IOL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?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?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523646"/>
                  </a:ext>
                </a:extLst>
              </a:tr>
              <a:tr h="8404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Choice of IOL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MONOFOCAL/MULTIFOCAL/ EDOFF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MONOFOCAL/MULTIFOCAL/ TORIC/MULTIFOCAL TORIC/EDOFF</a:t>
                      </a:r>
                      <a:endParaRPr lang="en-IN" dirty="0"/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MONOFOCAL/MULTIFOCAL/TORIC/MULTIFOCAL TORIC/EDOFF</a:t>
                      </a:r>
                      <a:endParaRPr lang="en-IN" dirty="0"/>
                    </a:p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023224"/>
                  </a:ext>
                </a:extLst>
              </a:tr>
              <a:tr h="8404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Incision site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ON AXIS/ TEMPORAL?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WITH/WITHOUT SUTURE?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175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771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980C-721F-4A99-B444-2F05930F6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Accurate </a:t>
            </a:r>
            <a:r>
              <a:rPr lang="en-US" dirty="0" err="1">
                <a:solidFill>
                  <a:srgbClr val="FFFF00"/>
                </a:solidFill>
              </a:rPr>
              <a:t>Keratometric</a:t>
            </a:r>
            <a:r>
              <a:rPr lang="en-US" dirty="0">
                <a:solidFill>
                  <a:srgbClr val="FFFF00"/>
                </a:solidFill>
              </a:rPr>
              <a:t> readings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A0D10-CEF1-4A6C-BCF2-2ECA294BE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 diurnal variation in the refraction and </a:t>
            </a:r>
            <a:r>
              <a:rPr lang="en-US" dirty="0" err="1"/>
              <a:t>keratometric</a:t>
            </a:r>
            <a:r>
              <a:rPr lang="en-US" dirty="0"/>
              <a:t> reading in RK Case . What will be ideal time for </a:t>
            </a:r>
            <a:r>
              <a:rPr lang="en-US" dirty="0" err="1"/>
              <a:t>keratometric</a:t>
            </a:r>
            <a:r>
              <a:rPr lang="en-US" dirty="0"/>
              <a:t> measurement in these patients to achieve target refraction.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 corneal power and astigmatism measurement which is preferred method?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04589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02A75-601B-492A-B99E-0C4655843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Accurate IOL power calculation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A613-63BC-4A40-9ED2-4855C89B3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freight-text-pro"/>
              </a:rPr>
              <a:t>There is proportional flattening of anterior and posterior surface of the cornea with gradual hyperopic shift, what will you target …emmetropia or myopia ?</a:t>
            </a:r>
          </a:p>
          <a:p>
            <a:pPr marL="0" indent="0">
              <a:buNone/>
            </a:pPr>
            <a:endParaRPr lang="en-US" dirty="0">
              <a:latin typeface="freight-text-pro"/>
            </a:endParaRPr>
          </a:p>
          <a:p>
            <a:r>
              <a:rPr lang="en-US" dirty="0">
                <a:latin typeface="freight-text-pro"/>
              </a:rPr>
              <a:t>What adjustments will you do to the IOL power and what IOL formula works best for you?</a:t>
            </a:r>
          </a:p>
          <a:p>
            <a:pPr marL="0" indent="0">
              <a:buNone/>
            </a:pPr>
            <a:endParaRPr lang="en-US" dirty="0">
              <a:latin typeface="freight-text-pro"/>
            </a:endParaRPr>
          </a:p>
          <a:p>
            <a:pPr marL="0" indent="0">
              <a:buNone/>
            </a:pPr>
            <a:endParaRPr lang="en-US" dirty="0">
              <a:solidFill>
                <a:srgbClr val="262626"/>
              </a:solidFill>
              <a:latin typeface="freight-text-pro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7163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2BEDE-55E0-47C6-A793-1D133C866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9858" cy="4351338"/>
          </a:xfrm>
        </p:spPr>
        <p:txBody>
          <a:bodyPr>
            <a:normAutofit/>
          </a:bodyPr>
          <a:lstStyle/>
          <a:p>
            <a:r>
              <a:rPr lang="en-US" sz="2400" b="0" i="0" dirty="0">
                <a:effectLst/>
                <a:latin typeface="freight-text-pro"/>
              </a:rPr>
              <a:t>If an RK incision is disturbed/flayed during surgery, what methods do you use to repair it . </a:t>
            </a:r>
          </a:p>
          <a:p>
            <a:pPr marL="0" indent="0">
              <a:buNone/>
            </a:pPr>
            <a:endParaRPr lang="en-US" sz="2400" b="0" i="0" dirty="0">
              <a:effectLst/>
              <a:latin typeface="freight-text-pro"/>
            </a:endParaRPr>
          </a:p>
          <a:p>
            <a:r>
              <a:rPr lang="en-US" sz="2400" dirty="0">
                <a:latin typeface="freight-text-pro"/>
              </a:rPr>
              <a:t>W</a:t>
            </a:r>
            <a:r>
              <a:rPr lang="en-US" sz="2400" b="0" i="0" dirty="0">
                <a:effectLst/>
                <a:latin typeface="freight-text-pro"/>
              </a:rPr>
              <a:t>hat precautions to be taken during cataract surgery to prevent this complication? </a:t>
            </a:r>
          </a:p>
          <a:p>
            <a:pPr marL="0" indent="0">
              <a:buNone/>
            </a:pPr>
            <a:endParaRPr lang="en-US" sz="3600" b="0" i="0" dirty="0">
              <a:effectLst/>
              <a:latin typeface="freight-text-pro"/>
            </a:endParaRPr>
          </a:p>
          <a:p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95A3CF-76B7-AFA3-27A8-E6AECE25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Complications- 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5D6D1-378D-D64A-E5E6-8B9336EEE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187" y="365125"/>
            <a:ext cx="5247706" cy="623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00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98270F-08F7-14FB-84E5-44BD69679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66" t="15510" r="-266" b="27905"/>
          <a:stretch/>
        </p:blipFill>
        <p:spPr>
          <a:xfrm>
            <a:off x="7021902" y="293298"/>
            <a:ext cx="4901242" cy="6006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6BF3DA-3BA5-F9B8-D98F-29265B80F7A8}"/>
              </a:ext>
            </a:extLst>
          </p:cNvPr>
          <p:cNvSpPr txBox="1"/>
          <p:nvPr/>
        </p:nvSpPr>
        <p:spPr>
          <a:xfrm>
            <a:off x="163901" y="1664897"/>
            <a:ext cx="6245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>
                <a:solidFill>
                  <a:srgbClr val="FF0000"/>
                </a:solidFill>
              </a:rPr>
              <a:t>(e) Artificial Intelligence boon or bane? Your opinion</a:t>
            </a:r>
            <a:endParaRPr lang="en-I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7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8AC18-D0C1-705F-AC68-81FEBE11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90" y="488415"/>
            <a:ext cx="10515600" cy="1325563"/>
          </a:xfrm>
        </p:spPr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What Exactly is meaning of this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35FD51-77B6-8F3F-A550-9848359D8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926" b="27440"/>
          <a:stretch/>
        </p:blipFill>
        <p:spPr>
          <a:xfrm>
            <a:off x="7659992" y="603803"/>
            <a:ext cx="3857338" cy="5650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773ABC-B977-87E4-715C-B653442F286F}"/>
              </a:ext>
            </a:extLst>
          </p:cNvPr>
          <p:cNvSpPr txBox="1"/>
          <p:nvPr/>
        </p:nvSpPr>
        <p:spPr>
          <a:xfrm>
            <a:off x="1633591" y="2866490"/>
            <a:ext cx="4835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/>
              <a:t>One life lesson you want to give to all sitting here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45937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CC4B8-6DFC-CEEA-9569-7D937F98D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4953D-0915-27EB-4E9D-C95F4A3E2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198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2A16-A79F-3E2E-391B-645105DD0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53" y="791110"/>
            <a:ext cx="7942959" cy="508336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What is your opinion  on the  Topo guided PRK?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Will you opt for Phakic Intraocular Lenses (IOLs) In case of keratoconus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65CA3-227B-2BCC-3B89-A46EAAB2F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212" y="1523133"/>
            <a:ext cx="3768529" cy="4214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5A70B-4BD5-7B1B-997A-502641646026}"/>
              </a:ext>
            </a:extLst>
          </p:cNvPr>
          <p:cNvSpPr txBox="1"/>
          <p:nvPr/>
        </p:nvSpPr>
        <p:spPr>
          <a:xfrm>
            <a:off x="215757" y="421778"/>
            <a:ext cx="72972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4400" b="1" dirty="0">
                <a:solidFill>
                  <a:srgbClr val="FFFF00"/>
                </a:solidFill>
              </a:rPr>
              <a:t>Walk in keratoconus patient 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865767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CCEF4-325A-1591-5473-0710B7AD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CATARACT + KERATOCONUS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8F692-2EE3-9F45-8B7F-45B6AFE1F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52" y="1291521"/>
            <a:ext cx="7021531" cy="4991100"/>
          </a:xfrm>
        </p:spPr>
        <p:txBody>
          <a:bodyPr>
            <a:normAutofit fontScale="85000" lnSpcReduction="20000"/>
          </a:bodyPr>
          <a:lstStyle/>
          <a:p>
            <a:r>
              <a:rPr lang="en-IN" sz="3300" dirty="0"/>
              <a:t>Accurate Keratometry – what methods??</a:t>
            </a:r>
          </a:p>
          <a:p>
            <a:pPr marL="0" indent="0">
              <a:buNone/>
            </a:pPr>
            <a:endParaRPr lang="en-IN" sz="3300" dirty="0"/>
          </a:p>
          <a:p>
            <a:pPr marL="0" indent="0">
              <a:buNone/>
            </a:pPr>
            <a:endParaRPr lang="en-IN" sz="3000" dirty="0"/>
          </a:p>
          <a:p>
            <a:r>
              <a:rPr lang="en-IN" sz="3300" dirty="0"/>
              <a:t>Preoperative need to stabilise keratometry </a:t>
            </a:r>
          </a:p>
          <a:p>
            <a:pPr lvl="1"/>
            <a:r>
              <a:rPr lang="en-IN" sz="2800" dirty="0"/>
              <a:t>RGP contact lenses to be withheld for how many days</a:t>
            </a:r>
          </a:p>
          <a:p>
            <a:pPr lvl="1"/>
            <a:r>
              <a:rPr lang="en-IN" sz="2800" dirty="0"/>
              <a:t>Any role of collagen cross linking or intra stromal corneal ring segments </a:t>
            </a:r>
            <a:endParaRPr lang="en-US" sz="2800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Choice of IOL :</a:t>
            </a:r>
            <a:r>
              <a:rPr lang="en-IN" dirty="0" err="1"/>
              <a:t>Monofocal</a:t>
            </a:r>
            <a:r>
              <a:rPr lang="en-IN" dirty="0"/>
              <a:t> vs </a:t>
            </a:r>
            <a:r>
              <a:rPr lang="en-IN" dirty="0" err="1"/>
              <a:t>toric</a:t>
            </a:r>
            <a:r>
              <a:rPr lang="en-IN" dirty="0"/>
              <a:t> vs extended depth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PINHOLE IOL FOR K-CONUS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26251-9290-994A-747A-E1DF917DEB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807"/>
          <a:stretch/>
        </p:blipFill>
        <p:spPr>
          <a:xfrm>
            <a:off x="7736441" y="1123845"/>
            <a:ext cx="4340080" cy="4801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CC301F-97B1-6516-2141-C0623313F12B}"/>
              </a:ext>
            </a:extLst>
          </p:cNvPr>
          <p:cNvSpPr txBox="1"/>
          <p:nvPr/>
        </p:nvSpPr>
        <p:spPr>
          <a:xfrm>
            <a:off x="8116586" y="5959816"/>
            <a:ext cx="3888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2E374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1200" b="0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Dr. </a:t>
            </a:r>
            <a:r>
              <a:rPr lang="en-US" sz="1200" b="0" i="0" dirty="0" err="1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Jarade’s</a:t>
            </a:r>
            <a:r>
              <a:rPr lang="en-US" sz="1200" b="0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 algorithm for the management of </a:t>
            </a:r>
            <a:r>
              <a:rPr lang="en-US" sz="1200" b="0" i="0" dirty="0" err="1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keratoconic</a:t>
            </a:r>
            <a:r>
              <a:rPr lang="en-US" sz="1200" b="0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 eyes with cataract</a:t>
            </a:r>
            <a:endParaRPr lang="en-IN" sz="1200" dirty="0"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D69A1D-8E5C-2BF7-EB14-F0C39653B466}"/>
              </a:ext>
            </a:extLst>
          </p:cNvPr>
          <p:cNvSpPr/>
          <p:nvPr/>
        </p:nvSpPr>
        <p:spPr>
          <a:xfrm>
            <a:off x="8601235" y="5174887"/>
            <a:ext cx="2610492" cy="7500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798961-E38C-669F-CFE2-9C27122CF0AC}"/>
              </a:ext>
            </a:extLst>
          </p:cNvPr>
          <p:cNvSpPr/>
          <p:nvPr/>
        </p:nvSpPr>
        <p:spPr>
          <a:xfrm>
            <a:off x="7828908" y="4325420"/>
            <a:ext cx="3524892" cy="71919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558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CF303-E0A8-6474-128F-4309CD09D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37" y="0"/>
            <a:ext cx="11059274" cy="1325563"/>
          </a:xfrm>
        </p:spPr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(A) Dr Rasik was in INDIA and Dr Rasik In Australia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A67C0-A1D1-F7A3-AF06-2AAD91F4A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IN" dirty="0"/>
              <a:t>What major change you have felt as a person </a:t>
            </a:r>
          </a:p>
          <a:p>
            <a:r>
              <a:rPr lang="en-IN" dirty="0"/>
              <a:t> What Difference you felt in Ophthalmology at both places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231E3-39C2-DEC8-CB95-9ECC53DB3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56" y="2465799"/>
            <a:ext cx="4987836" cy="401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64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3D2D-1FFC-7804-D419-CDBFA4C84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670" y="4808305"/>
            <a:ext cx="9035265" cy="36503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Training abroad if some one interested how can you be a catalyst in igniting the zeal of research ?</a:t>
            </a:r>
            <a:endParaRPr lang="en-IN" sz="3200" dirty="0">
              <a:solidFill>
                <a:srgbClr val="FF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EF395D-1117-B928-B172-0C8EB84B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70" y="503424"/>
            <a:ext cx="8517874" cy="388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34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099A-CB6E-ACF4-C3FE-3F52FB952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FF00"/>
                </a:solidFill>
              </a:rPr>
              <a:t>(2) LASIK VS TRANS PRK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F06C4-6D0A-6B9F-4589-9F192BBD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25" y="1915272"/>
            <a:ext cx="56054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/>
              <a:t>Today the trans PRK is becoming very popular owing to its ease of  doing and very short learning cure . </a:t>
            </a:r>
          </a:p>
          <a:p>
            <a:pPr marL="0" indent="0">
              <a:buNone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What opinion do you have compared to the other refractive procedures.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AA22C-778F-6AB5-8701-C92B6B68C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750" y="1690688"/>
            <a:ext cx="53886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63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4F111-FCFC-0E38-0C5D-870A63423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34" y="1039884"/>
            <a:ext cx="6425629" cy="5139273"/>
          </a:xfrm>
        </p:spPr>
        <p:txBody>
          <a:bodyPr/>
          <a:lstStyle/>
          <a:p>
            <a:endParaRPr lang="en-IN" dirty="0"/>
          </a:p>
          <a:p>
            <a:r>
              <a:rPr lang="en-IN" dirty="0"/>
              <a:t>In which cases you will choose trans PRK over LASIK ?</a:t>
            </a:r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r>
              <a:rPr lang="en-IN" dirty="0"/>
              <a:t>In how many cases do you  observe postoperative corneal haze and what is the maximum time period in your experience for which this haze is observed ?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999EF4-3857-1394-BB69-F4323C80F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749" y="678094"/>
            <a:ext cx="4856252" cy="539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28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4C685A-451C-E1CC-5333-A48C63C7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FF00"/>
                </a:solidFill>
              </a:rPr>
              <a:t>Lamellar keratoplasty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A46B4-9E88-D300-A9EE-15BE5F03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What factors influence the success rate of  Endothelial  keratoplasty?</a:t>
            </a:r>
          </a:p>
          <a:p>
            <a:pPr marL="0" indent="0">
              <a:buNone/>
            </a:pPr>
            <a:r>
              <a:rPr lang="en-US" dirty="0"/>
              <a:t>    DMEK/DSAEK 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How long it takes for visual recovery in case of DSEK/DMEK and what is the post op refractive change?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For combined cataract and endothelial keratoplasty –DSEK/ DMEK?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What are the chances of graft rejection in Endothelial Keratoplasty?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150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3980</TotalTime>
  <Words>815</Words>
  <Application>Microsoft Office PowerPoint</Application>
  <PresentationFormat>Widescreen</PresentationFormat>
  <Paragraphs>156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freight-text-pro</vt:lpstr>
      <vt:lpstr>Roboto</vt:lpstr>
      <vt:lpstr>Wingdings</vt:lpstr>
      <vt:lpstr>Office Theme</vt:lpstr>
      <vt:lpstr>PowerPoint Presentation</vt:lpstr>
      <vt:lpstr> (1) Walk in keratoconus patient </vt:lpstr>
      <vt:lpstr>PowerPoint Presentation</vt:lpstr>
      <vt:lpstr>CATARACT + KERATOCONUS </vt:lpstr>
      <vt:lpstr>(A) Dr Rasik was in INDIA and Dr Rasik In Australia </vt:lpstr>
      <vt:lpstr>PowerPoint Presentation</vt:lpstr>
      <vt:lpstr>(2) LASIK VS TRANS PRK</vt:lpstr>
      <vt:lpstr>PowerPoint Presentation</vt:lpstr>
      <vt:lpstr>Lamellar keratoplasty</vt:lpstr>
      <vt:lpstr>PowerPoint Presentation</vt:lpstr>
      <vt:lpstr>PowerPoint Presentation</vt:lpstr>
      <vt:lpstr>PowerPoint Presentation</vt:lpstr>
      <vt:lpstr>Tuck in’ lamellar keratoplasty (TILK) </vt:lpstr>
      <vt:lpstr>PowerPoint Presentation</vt:lpstr>
      <vt:lpstr>(c) Dr Rasik as Coolest Professor- How  </vt:lpstr>
      <vt:lpstr>What is this 80-20 mantra </vt:lpstr>
      <vt:lpstr>(4) Cataract post LASIK</vt:lpstr>
      <vt:lpstr>Cataract post LASIK</vt:lpstr>
      <vt:lpstr>PowerPoint Presentation</vt:lpstr>
      <vt:lpstr>(d) POST GRADUATES</vt:lpstr>
      <vt:lpstr>Teaching and Research in INDIA – Suggestions ??</vt:lpstr>
      <vt:lpstr>(5) CATARACT POST REFRACTIVE SURGERY</vt:lpstr>
      <vt:lpstr>PowerPoint Presentation</vt:lpstr>
      <vt:lpstr>Accurate Keratometric readings</vt:lpstr>
      <vt:lpstr>Accurate IOL power calculation</vt:lpstr>
      <vt:lpstr>Complications- </vt:lpstr>
      <vt:lpstr>PowerPoint Presentation</vt:lpstr>
      <vt:lpstr>What Exactly is meaning of this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ansshugoedrekhare@outlook.com</dc:creator>
  <cp:lastModifiedBy>ansshugoedrekhare@outlook.com</cp:lastModifiedBy>
  <cp:revision>119</cp:revision>
  <dcterms:created xsi:type="dcterms:W3CDTF">2024-10-24T09:20:09Z</dcterms:created>
  <dcterms:modified xsi:type="dcterms:W3CDTF">2024-11-06T13:02:04Z</dcterms:modified>
</cp:coreProperties>
</file>